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74" r:id="rId4"/>
    <p:sldId id="27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6" r:id="rId15"/>
    <p:sldId id="268" r:id="rId16"/>
    <p:sldId id="269" r:id="rId17"/>
    <p:sldId id="270" r:id="rId18"/>
    <p:sldId id="271" r:id="rId19"/>
    <p:sldId id="272" r:id="rId20"/>
    <p:sldId id="273" r:id="rId21"/>
    <p:sldId id="278" r:id="rId22"/>
    <p:sldId id="283" r:id="rId23"/>
    <p:sldId id="279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1B27C-EB1E-41FD-B354-77F9B4C06AD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28A5EEC-CF36-4A83-B3C5-E298E9FD964A}">
      <dgm:prSet phldrT="[Text]"/>
      <dgm:spPr/>
      <dgm:t>
        <a:bodyPr/>
        <a:lstStyle/>
        <a:p>
          <a:r>
            <a:rPr lang="en-US" dirty="0" smtClean="0"/>
            <a:t>Traditional Grading</a:t>
          </a:r>
          <a:endParaRPr lang="en-US" dirty="0"/>
        </a:p>
      </dgm:t>
    </dgm:pt>
    <dgm:pt modelId="{5DA70354-13CD-4D6A-BD4E-4CF86D43EA56}" type="parTrans" cxnId="{5CF337DC-9EDE-48DC-AC52-B1F3FE0E12DC}">
      <dgm:prSet/>
      <dgm:spPr/>
      <dgm:t>
        <a:bodyPr/>
        <a:lstStyle/>
        <a:p>
          <a:endParaRPr lang="en-US"/>
        </a:p>
      </dgm:t>
    </dgm:pt>
    <dgm:pt modelId="{371EE420-2D78-4567-A6D8-1266B7F03FCA}" type="sibTrans" cxnId="{5CF337DC-9EDE-48DC-AC52-B1F3FE0E12DC}">
      <dgm:prSet/>
      <dgm:spPr/>
      <dgm:t>
        <a:bodyPr/>
        <a:lstStyle/>
        <a:p>
          <a:endParaRPr lang="en-US"/>
        </a:p>
      </dgm:t>
    </dgm:pt>
    <dgm:pt modelId="{81907CE5-4A2D-45AF-BBE7-E0172780B951}">
      <dgm:prSet phldrT="[Text]"/>
      <dgm:spPr/>
      <dgm:t>
        <a:bodyPr/>
        <a:lstStyle/>
        <a:p>
          <a:r>
            <a:rPr lang="en-US" dirty="0" smtClean="0"/>
            <a:t>Standards Based Grading</a:t>
          </a:r>
          <a:endParaRPr lang="en-US" dirty="0"/>
        </a:p>
      </dgm:t>
    </dgm:pt>
    <dgm:pt modelId="{D90FF709-A69A-4B07-B46F-3358CC114CF8}" type="parTrans" cxnId="{2EC966AA-B96D-4048-B573-2CC0212470CF}">
      <dgm:prSet/>
      <dgm:spPr/>
      <dgm:t>
        <a:bodyPr/>
        <a:lstStyle/>
        <a:p>
          <a:endParaRPr lang="en-US"/>
        </a:p>
      </dgm:t>
    </dgm:pt>
    <dgm:pt modelId="{E384A77B-DA94-4113-8B17-A7229A972C58}" type="sibTrans" cxnId="{2EC966AA-B96D-4048-B573-2CC0212470CF}">
      <dgm:prSet/>
      <dgm:spPr/>
      <dgm:t>
        <a:bodyPr/>
        <a:lstStyle/>
        <a:p>
          <a:endParaRPr lang="en-US"/>
        </a:p>
      </dgm:t>
    </dgm:pt>
    <dgm:pt modelId="{2D45A1DB-FA3A-4777-94E2-4D81F839447A}" type="pres">
      <dgm:prSet presAssocID="{E381B27C-EB1E-41FD-B354-77F9B4C06ADA}" presName="Name0" presStyleCnt="0">
        <dgm:presLayoutVars>
          <dgm:dir/>
          <dgm:resizeHandles val="exact"/>
        </dgm:presLayoutVars>
      </dgm:prSet>
      <dgm:spPr/>
    </dgm:pt>
    <dgm:pt modelId="{31F82049-4D11-4FD0-820F-F1EF1DD9A215}" type="pres">
      <dgm:prSet presAssocID="{428A5EEC-CF36-4A83-B3C5-E298E9FD964A}" presName="node" presStyleLbl="node1" presStyleIdx="0" presStyleCnt="2" custFlipHor="1" custScaleX="22094" custScaleY="28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4633D-2C0E-48D2-AFF8-54AF4EAB4603}" type="pres">
      <dgm:prSet presAssocID="{371EE420-2D78-4567-A6D8-1266B7F03FCA}" presName="sibTrans" presStyleLbl="sibTrans2D1" presStyleIdx="0" presStyleCnt="1" custScaleX="137744" custScaleY="27633"/>
      <dgm:spPr/>
      <dgm:t>
        <a:bodyPr/>
        <a:lstStyle/>
        <a:p>
          <a:endParaRPr lang="en-US"/>
        </a:p>
      </dgm:t>
    </dgm:pt>
    <dgm:pt modelId="{5E32E94B-7613-4DC1-B89B-DBB05165B518}" type="pres">
      <dgm:prSet presAssocID="{371EE420-2D78-4567-A6D8-1266B7F03FCA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FD6521AF-EA6F-450D-90B7-CD95B46D7C04}" type="pres">
      <dgm:prSet presAssocID="{81907CE5-4A2D-45AF-BBE7-E0172780B951}" presName="node" presStyleLbl="node1" presStyleIdx="1" presStyleCnt="2" custScaleX="26812" custScaleY="31943" custLinFactNeighborX="-2120" custLinFactNeighborY="-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B1382F-B19F-4C71-B9D4-FC08933C3BDE}" type="presOf" srcId="{371EE420-2D78-4567-A6D8-1266B7F03FCA}" destId="{4A94633D-2C0E-48D2-AFF8-54AF4EAB4603}" srcOrd="0" destOrd="0" presId="urn:microsoft.com/office/officeart/2005/8/layout/process1"/>
    <dgm:cxn modelId="{5CF337DC-9EDE-48DC-AC52-B1F3FE0E12DC}" srcId="{E381B27C-EB1E-41FD-B354-77F9B4C06ADA}" destId="{428A5EEC-CF36-4A83-B3C5-E298E9FD964A}" srcOrd="0" destOrd="0" parTransId="{5DA70354-13CD-4D6A-BD4E-4CF86D43EA56}" sibTransId="{371EE420-2D78-4567-A6D8-1266B7F03FCA}"/>
    <dgm:cxn modelId="{0A984933-49C4-4F45-A9A2-38127B9B6163}" type="presOf" srcId="{81907CE5-4A2D-45AF-BBE7-E0172780B951}" destId="{FD6521AF-EA6F-450D-90B7-CD95B46D7C04}" srcOrd="0" destOrd="0" presId="urn:microsoft.com/office/officeart/2005/8/layout/process1"/>
    <dgm:cxn modelId="{C21A1A81-026A-4EE3-B93E-8BCE3A503101}" type="presOf" srcId="{428A5EEC-CF36-4A83-B3C5-E298E9FD964A}" destId="{31F82049-4D11-4FD0-820F-F1EF1DD9A215}" srcOrd="0" destOrd="0" presId="urn:microsoft.com/office/officeart/2005/8/layout/process1"/>
    <dgm:cxn modelId="{2EC966AA-B96D-4048-B573-2CC0212470CF}" srcId="{E381B27C-EB1E-41FD-B354-77F9B4C06ADA}" destId="{81907CE5-4A2D-45AF-BBE7-E0172780B951}" srcOrd="1" destOrd="0" parTransId="{D90FF709-A69A-4B07-B46F-3358CC114CF8}" sibTransId="{E384A77B-DA94-4113-8B17-A7229A972C58}"/>
    <dgm:cxn modelId="{285F0EC2-B2A4-46CD-8B81-B22DBCCB5D69}" type="presOf" srcId="{E381B27C-EB1E-41FD-B354-77F9B4C06ADA}" destId="{2D45A1DB-FA3A-4777-94E2-4D81F839447A}" srcOrd="0" destOrd="0" presId="urn:microsoft.com/office/officeart/2005/8/layout/process1"/>
    <dgm:cxn modelId="{10C79262-F33F-4051-BC7E-15768CDDCF2F}" type="presOf" srcId="{371EE420-2D78-4567-A6D8-1266B7F03FCA}" destId="{5E32E94B-7613-4DC1-B89B-DBB05165B518}" srcOrd="1" destOrd="0" presId="urn:microsoft.com/office/officeart/2005/8/layout/process1"/>
    <dgm:cxn modelId="{937A82EA-6D52-4A1E-8629-9D84D7B088F8}" type="presParOf" srcId="{2D45A1DB-FA3A-4777-94E2-4D81F839447A}" destId="{31F82049-4D11-4FD0-820F-F1EF1DD9A215}" srcOrd="0" destOrd="0" presId="urn:microsoft.com/office/officeart/2005/8/layout/process1"/>
    <dgm:cxn modelId="{98F0FE18-C091-42B3-B057-49D3585081C2}" type="presParOf" srcId="{2D45A1DB-FA3A-4777-94E2-4D81F839447A}" destId="{4A94633D-2C0E-48D2-AFF8-54AF4EAB4603}" srcOrd="1" destOrd="0" presId="urn:microsoft.com/office/officeart/2005/8/layout/process1"/>
    <dgm:cxn modelId="{C5AD67ED-1D18-4C03-90CB-9EDF4E64B51E}" type="presParOf" srcId="{4A94633D-2C0E-48D2-AFF8-54AF4EAB4603}" destId="{5E32E94B-7613-4DC1-B89B-DBB05165B518}" srcOrd="0" destOrd="0" presId="urn:microsoft.com/office/officeart/2005/8/layout/process1"/>
    <dgm:cxn modelId="{AE3ADDB8-FD0B-4C0F-925F-0CE773173174}" type="presParOf" srcId="{2D45A1DB-FA3A-4777-94E2-4D81F839447A}" destId="{FD6521AF-EA6F-450D-90B7-CD95B46D7C0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82049-4D11-4FD0-820F-F1EF1DD9A215}">
      <dsp:nvSpPr>
        <dsp:cNvPr id="0" name=""/>
        <dsp:cNvSpPr/>
      </dsp:nvSpPr>
      <dsp:spPr>
        <a:xfrm flipH="1">
          <a:off x="447705" y="599514"/>
          <a:ext cx="1783235" cy="1361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Traditional Grading</a:t>
          </a:r>
          <a:endParaRPr lang="en-US" sz="2700" kern="1200" dirty="0"/>
        </a:p>
      </dsp:txBody>
      <dsp:txXfrm>
        <a:off x="487574" y="639383"/>
        <a:ext cx="1703497" cy="1281490"/>
      </dsp:txXfrm>
    </dsp:sp>
    <dsp:sp modelId="{4A94633D-2C0E-48D2-AFF8-54AF4EAB4603}">
      <dsp:nvSpPr>
        <dsp:cNvPr id="0" name=""/>
        <dsp:cNvSpPr/>
      </dsp:nvSpPr>
      <dsp:spPr>
        <a:xfrm rot="21591696">
          <a:off x="2707683" y="997464"/>
          <a:ext cx="2320641" cy="553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707683" y="1108287"/>
        <a:ext cx="2154707" cy="331867"/>
      </dsp:txXfrm>
    </dsp:sp>
    <dsp:sp modelId="{FD6521AF-EA6F-450D-90B7-CD95B46D7C04}">
      <dsp:nvSpPr>
        <dsp:cNvPr id="0" name=""/>
        <dsp:cNvSpPr/>
      </dsp:nvSpPr>
      <dsp:spPr>
        <a:xfrm>
          <a:off x="5409705" y="494234"/>
          <a:ext cx="2164031" cy="1546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Standards Based Grading</a:t>
          </a:r>
          <a:endParaRPr lang="en-US" sz="2700" kern="1200" dirty="0"/>
        </a:p>
      </dsp:txBody>
      <dsp:txXfrm>
        <a:off x="5455012" y="539541"/>
        <a:ext cx="2073417" cy="1456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D13C1-6555-4CFE-A1C0-11BBF7F8501C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2D8CF-EAB1-4515-ABF8-A4BE2F12B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9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4F3E57-140F-42E5-ACA7-3B197A5F54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37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03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4F3E57-140F-42E5-ACA7-3B197A5F54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96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1D2C-86DE-4D5A-A532-95D5FBF04603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2D55-65E5-46D3-ACCD-01FBCC38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2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1D2C-86DE-4D5A-A532-95D5FBF04603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2D55-65E5-46D3-ACCD-01FBCC38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9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1D2C-86DE-4D5A-A532-95D5FBF04603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2D55-65E5-46D3-ACCD-01FBCC38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8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939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97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41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59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55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71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80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7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1D2C-86DE-4D5A-A532-95D5FBF04603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2D55-65E5-46D3-ACCD-01FBCC38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98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40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92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289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3248464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5105400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2A9E-FA78-4A40-988A-1CE830CDEED2}" type="datetime1">
              <a:rPr lang="en-US" smtClean="0"/>
              <a:t>2/27/2017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23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96B4-361F-43A8-B168-DA893180BFB8}" type="datetime1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19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316736"/>
            <a:ext cx="90678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2704664"/>
            <a:ext cx="90678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5F6-6FC2-4B0A-BA54-6199C805DC6A}" type="datetime1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32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546" y="1920085"/>
            <a:ext cx="4389120" cy="443484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3580" y="1920085"/>
            <a:ext cx="438912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91E0-6248-44D5-A750-839F2D339198}" type="datetime1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92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848" y="704088"/>
            <a:ext cx="9027852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4848" y="1855248"/>
            <a:ext cx="438912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769260" y="1859758"/>
            <a:ext cx="438912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44848" y="2514600"/>
            <a:ext cx="438912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69260" y="2514600"/>
            <a:ext cx="438912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FECA-DDCC-464F-B9A8-47361C66BB75}" type="datetime1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10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18D0-BDA9-4E9F-8870-250C3889579F}" type="datetime1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22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03B1-0D5A-42BC-A128-61B2437864A1}" type="datetime1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4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1D2C-86DE-4D5A-A532-95D5FBF04603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2D55-65E5-46D3-ACCD-01FBCC38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72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42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7420" y="1676400"/>
            <a:ext cx="3657600" cy="4572000"/>
          </a:xfrm>
        </p:spPr>
        <p:txBody>
          <a:bodyPr lIns="18288" rIns="18288">
            <a:normAutofit/>
          </a:bodyPr>
          <a:lstStyle>
            <a:lvl1pPr marL="0" indent="0" algn="l">
              <a:buNone/>
              <a:defRPr sz="18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84956" y="1676400"/>
            <a:ext cx="5087744" cy="4572000"/>
          </a:xfrm>
        </p:spPr>
        <p:txBody>
          <a:bodyPr t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E372-5FD4-4FFB-A5DD-C7C4DBD88187}" type="datetime1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06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636119" y="1133467"/>
            <a:ext cx="6608172" cy="3878710"/>
          </a:xfrm>
          <a:prstGeom prst="snipRoundRect">
            <a:avLst>
              <a:gd name="adj1" fmla="val 0"/>
              <a:gd name="adj2" fmla="val 3646"/>
            </a:avLst>
          </a:prstGeom>
          <a:solidFill>
            <a:schemeClr val="tx2">
              <a:lumMod val="20000"/>
              <a:lumOff val="80000"/>
            </a:schemeClr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028" y="1176997"/>
            <a:ext cx="2950464" cy="1582621"/>
          </a:xfrm>
        </p:spPr>
        <p:txBody>
          <a:bodyPr vert="horz" lIns="45720" tIns="45720" rIns="45720" bIns="45720" anchor="b">
            <a:norm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5028" y="2828785"/>
            <a:ext cx="2946400" cy="2179320"/>
          </a:xfrm>
        </p:spPr>
        <p:txBody>
          <a:bodyPr lIns="64008" rIns="45720" bIns="45720" anchor="t">
            <a:normAutofit/>
          </a:bodyPr>
          <a:lstStyle>
            <a:lvl1pPr marL="0" indent="0" algn="l">
              <a:spcBef>
                <a:spcPts val="250"/>
              </a:spcBef>
              <a:buFontTx/>
              <a:buNone/>
              <a:defRPr sz="18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1B37-C5DC-405E-883E-319F886D767C}" type="datetime1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5013414" y="1221883"/>
            <a:ext cx="5803699" cy="370632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717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44C-D33A-4646-9F43-140BF7C29466}" type="datetime1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81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914402"/>
            <a:ext cx="6121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761A-AF70-4876-A6F0-1286775C4F08}" type="datetime1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0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1D2C-86DE-4D5A-A532-95D5FBF04603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2D55-65E5-46D3-ACCD-01FBCC38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1D2C-86DE-4D5A-A532-95D5FBF04603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2D55-65E5-46D3-ACCD-01FBCC38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7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1D2C-86DE-4D5A-A532-95D5FBF04603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2D55-65E5-46D3-ACCD-01FBCC38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6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1D2C-86DE-4D5A-A532-95D5FBF04603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2D55-65E5-46D3-ACCD-01FBCC38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1D2C-86DE-4D5A-A532-95D5FBF04603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2D55-65E5-46D3-ACCD-01FBCC38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1D2C-86DE-4D5A-A532-95D5FBF04603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2D55-65E5-46D3-ACCD-01FBCC38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0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31D2C-86DE-4D5A-A532-95D5FBF04603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32D55-65E5-46D3-ACCD-01FBCC38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4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3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104900" y="1935480"/>
            <a:ext cx="9067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104900" y="6356351"/>
            <a:ext cx="2349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8ACC58-83F3-4B99-B532-0249FFBF33C7}" type="datetime1">
              <a:rPr lang="en-US" smtClean="0"/>
              <a:t>2/27/2017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9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3912">
          <p15:clr>
            <a:srgbClr val="F26B43"/>
          </p15:clr>
        </p15:guide>
        <p15:guide id="1" pos="6408">
          <p15:clr>
            <a:srgbClr val="F26B43"/>
          </p15:clr>
        </p15:guide>
        <p15:guide id="2" pos="696">
          <p15:clr>
            <a:srgbClr val="F26B43"/>
          </p15:clr>
        </p15:guide>
        <p15:guide id="3" orient="horz" pos="4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at EHS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39800" y="5077264"/>
            <a:ext cx="10468864" cy="16711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SOSR 2016-2017</a:t>
            </a:r>
          </a:p>
          <a:p>
            <a:r>
              <a:rPr lang="en-US" dirty="0" smtClean="0"/>
              <a:t>Allie Shaw</a:t>
            </a:r>
          </a:p>
          <a:p>
            <a:r>
              <a:rPr lang="en-US" dirty="0" smtClean="0"/>
              <a:t>Kirsten Ivey</a:t>
            </a:r>
          </a:p>
          <a:p>
            <a:r>
              <a:rPr lang="en-US" dirty="0" smtClean="0"/>
              <a:t>Karen 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687" y="103077"/>
            <a:ext cx="10622003" cy="1642595"/>
          </a:xfrm>
        </p:spPr>
        <p:txBody>
          <a:bodyPr>
            <a:normAutofit/>
          </a:bodyPr>
          <a:lstStyle/>
          <a:p>
            <a:r>
              <a:rPr lang="en-US" sz="6600" dirty="0"/>
              <a:t>Backwards Design &amp; The 8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976" y="1332187"/>
            <a:ext cx="8507852" cy="5091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Example: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18241" y="2233797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8 Steps of High Preforming Teams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Data Disaggregation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Timeline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Instructional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Focus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Assessment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Tutorials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Enrichment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Maintenance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Monitoring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462" y="1888161"/>
            <a:ext cx="8799290" cy="4969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241" y="5288381"/>
            <a:ext cx="2016067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240" y="4855132"/>
            <a:ext cx="2016067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239" y="5721630"/>
            <a:ext cx="2286002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239" y="6178316"/>
            <a:ext cx="2016068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1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687" y="103077"/>
            <a:ext cx="10622003" cy="1642595"/>
          </a:xfrm>
        </p:spPr>
        <p:txBody>
          <a:bodyPr>
            <a:normAutofit/>
          </a:bodyPr>
          <a:lstStyle/>
          <a:p>
            <a:r>
              <a:rPr lang="en-US" sz="6600" dirty="0"/>
              <a:t>Backwards Design &amp; The 8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841" y="1654233"/>
            <a:ext cx="8260988" cy="5037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u="sng" dirty="0" smtClean="0"/>
              <a:t>RETAKES on Common Summative Assessments</a:t>
            </a:r>
            <a:r>
              <a:rPr lang="en-US" sz="4400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dirty="0" smtClean="0"/>
              <a:t>Anyone can retake an assessment (with certain requirements for different classes)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dirty="0" smtClean="0"/>
              <a:t>Retake individual sections of the test (not the whole test)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241" y="2233797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8 Steps of High Preforming Teams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Data Disaggregation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Timeline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Instructional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Focus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Assessment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Tutorials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Enrichment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Maintenance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Monitoring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223" y="4452808"/>
            <a:ext cx="2016067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222" y="5708794"/>
            <a:ext cx="2270235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222" y="3154116"/>
            <a:ext cx="3450729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222" y="6171898"/>
            <a:ext cx="2016067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45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545" y="1920085"/>
            <a:ext cx="6465923" cy="44348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High Leverage Math Practices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258" y="270735"/>
            <a:ext cx="1176528" cy="121920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285219" y="6397800"/>
            <a:ext cx="3137482" cy="4681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D739A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School of Champions!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" y="94447"/>
            <a:ext cx="11806280" cy="902263"/>
          </a:xfrm>
          <a:noFill/>
        </p:spPr>
        <p:txBody>
          <a:bodyPr/>
          <a:lstStyle/>
          <a:p>
            <a:r>
              <a:rPr lang="en-US" b="1" dirty="0" smtClean="0"/>
              <a:t>New Assessment Practice in ALGEBRA 2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966" y="1302818"/>
            <a:ext cx="5842450" cy="53860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Last </a:t>
            </a:r>
            <a:b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 unit test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Mix of learning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unit 7 test algebr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99" y="1882915"/>
            <a:ext cx="3400425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4869" y="1302817"/>
            <a:ext cx="5923370" cy="532453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Weekly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 goals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949" y="1592865"/>
            <a:ext cx="3847735" cy="498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2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2263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Benefits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026" y="110066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Clearly defined learning targets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r="6799"/>
          <a:stretch/>
        </p:blipFill>
        <p:spPr>
          <a:xfrm>
            <a:off x="0" y="1880472"/>
            <a:ext cx="8723211" cy="509370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589062" y="0"/>
            <a:ext cx="263598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Steps of Highly Performing teams</a:t>
            </a:r>
          </a:p>
          <a:p>
            <a:pPr marL="0" marR="0" lvl="0" indent="0" algn="l" defTabSz="914400" rtl="0" eaLnBrk="1" fontAlgn="auto" latinLnBrk="0" hangingPunct="1">
              <a:lnSpc>
                <a:spcPct val="2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Data Disaggregation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Timeline Development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Instructional Focus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Assessment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Tutorials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Enrichment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Maintenance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Monitoring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13676" y="1020032"/>
            <a:ext cx="2586754" cy="46124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13676" y="2987599"/>
            <a:ext cx="2586754" cy="46124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89062" y="1618738"/>
            <a:ext cx="2586754" cy="116492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3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2684443" cy="315589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Entry points for all students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43" y="0"/>
            <a:ext cx="5326671" cy="689503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419129" y="0"/>
            <a:ext cx="2772871" cy="68950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Steps of Highly Performing teams</a:t>
            </a:r>
          </a:p>
          <a:p>
            <a:pPr marL="0" marR="0" lvl="0" indent="0" algn="l" defTabSz="914400" rtl="0" eaLnBrk="1" fontAlgn="auto" latinLnBrk="0" hangingPunct="1">
              <a:lnSpc>
                <a:spcPct val="2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Data Disaggregation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Timeline Development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Instructional Focus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Assessment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Tutorials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Enrichment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Maintenance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Monitoring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50148" y="5039242"/>
            <a:ext cx="2710832" cy="4677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3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22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Changing our grading mindset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61716" y="902263"/>
          <a:ext cx="8071131" cy="256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54750"/>
            <a:ext cx="4183860" cy="254899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448799" y="0"/>
            <a:ext cx="274320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Steps of Highly Performing teams</a:t>
            </a:r>
          </a:p>
          <a:p>
            <a:pPr marL="0" marR="0" lvl="0" indent="0" algn="l" defTabSz="914400" rtl="0" eaLnBrk="1" fontAlgn="auto" latinLnBrk="0" hangingPunct="1">
              <a:lnSpc>
                <a:spcPct val="2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Data Disaggregation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Timeline Development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Instructional Focus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Assessment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Tutorials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Enrichment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Maintenance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Monitoring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48798" y="3649508"/>
            <a:ext cx="2743201" cy="50979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48799" y="6348202"/>
            <a:ext cx="2743201" cy="50979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48799" y="964541"/>
            <a:ext cx="2743201" cy="50979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5801" y="3445184"/>
            <a:ext cx="37338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1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"/>
            <a:ext cx="12192000" cy="902263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Fosters a Growth Mindset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5" y="1491805"/>
            <a:ext cx="5530231" cy="2376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In class:</a:t>
            </a:r>
            <a:endParaRPr lang="en-US" sz="4000" dirty="0"/>
          </a:p>
        </p:txBody>
      </p:sp>
      <p:pic>
        <p:nvPicPr>
          <p:cNvPr id="2050" name="Picture 2" descr="Image result for growth mind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614" y="1101063"/>
            <a:ext cx="3370782" cy="282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92384" y="4283607"/>
            <a:ext cx="5530231" cy="2376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Optional after school: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683" y="1446587"/>
            <a:ext cx="4093306" cy="2478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534" y="4127028"/>
            <a:ext cx="2088124" cy="269003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548602" y="-12361"/>
            <a:ext cx="2643398" cy="68703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Steps of Highly Performing teams</a:t>
            </a:r>
          </a:p>
          <a:p>
            <a:pPr marL="0" marR="0" lvl="0" indent="0" algn="l" defTabSz="914400" rtl="0" eaLnBrk="1" fontAlgn="auto" latinLnBrk="0" hangingPunct="1">
              <a:lnSpc>
                <a:spcPct val="2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Data Disaggregation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Timeline Development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Instructional Focus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Assessment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Tutorials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Enrichment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Maintenance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Monitoring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48602" y="5633695"/>
            <a:ext cx="2586754" cy="46124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8602" y="4283607"/>
            <a:ext cx="2586754" cy="46124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8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2263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Retention/Spiraling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Image result for spiral for learn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82" b="2788"/>
          <a:stretch/>
        </p:blipFill>
        <p:spPr bwMode="auto">
          <a:xfrm>
            <a:off x="2639830" y="1237772"/>
            <a:ext cx="4003731" cy="5000813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448799" y="0"/>
            <a:ext cx="274320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Steps of Highly Performing teams</a:t>
            </a:r>
          </a:p>
          <a:p>
            <a:pPr marL="0" marR="0" lvl="0" indent="0" algn="l" defTabSz="914400" rtl="0" eaLnBrk="1" fontAlgn="auto" latinLnBrk="0" hangingPunct="1">
              <a:lnSpc>
                <a:spcPct val="2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Data Disaggregation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Timeline    Development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Instructional Focus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Assessment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Tutorials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Enrichment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Maintenance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Monitoring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48799" y="5693079"/>
            <a:ext cx="2673070" cy="46124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83864" y="6347827"/>
            <a:ext cx="2673070" cy="46124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7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795" y="1088402"/>
            <a:ext cx="8314325" cy="44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546" y="1920085"/>
            <a:ext cx="6991440" cy="105434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Backwards Design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258" y="270735"/>
            <a:ext cx="1176528" cy="121920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285219" y="6397800"/>
            <a:ext cx="3137482" cy="4681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of Champions!</a:t>
            </a:r>
            <a:endParaRPr lang="en-US" i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44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91" y="734151"/>
            <a:ext cx="8200462" cy="402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87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7" y="1478673"/>
            <a:ext cx="6733366" cy="25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168" y="267264"/>
            <a:ext cx="4883782" cy="624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610" y="1135412"/>
            <a:ext cx="8570563" cy="9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1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687" y="103077"/>
            <a:ext cx="10622003" cy="1642595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Backwards Design &amp; The 8 Steps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290" y="1654233"/>
            <a:ext cx="7706709" cy="5061877"/>
          </a:xfrm>
        </p:spPr>
        <p:txBody>
          <a:bodyPr/>
          <a:lstStyle/>
          <a:p>
            <a:pPr marL="0" indent="0">
              <a:buNone/>
            </a:pPr>
            <a:r>
              <a:rPr lang="en-US" sz="4400" u="sng" dirty="0" smtClean="0"/>
              <a:t>Our Planning Process Order for </a:t>
            </a:r>
            <a:r>
              <a:rPr lang="en-US" sz="4400" b="1" u="sng" dirty="0" smtClean="0"/>
              <a:t>Every</a:t>
            </a:r>
            <a:r>
              <a:rPr lang="en-US" sz="4400" u="sng" dirty="0" smtClean="0"/>
              <a:t> Unit: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District Common Assessment Questions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EHS Common Assessment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Unit Calendar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Formative Assessments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241" y="2233797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u="sng" dirty="0" smtClean="0">
                <a:solidFill>
                  <a:srgbClr val="002060"/>
                </a:solidFill>
              </a:rPr>
              <a:t>8 Steps of High Preforming Teams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Data Disaggregation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Timeline</a:t>
            </a:r>
            <a:endParaRPr lang="en-US" sz="2800" dirty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Instructional </a:t>
            </a:r>
            <a:r>
              <a:rPr lang="en-US" sz="2800" dirty="0" smtClean="0">
                <a:solidFill>
                  <a:srgbClr val="002060"/>
                </a:solidFill>
              </a:rPr>
              <a:t>Focus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Assessment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Tutorials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Enrichment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Maintenance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Monitoring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241" y="4461641"/>
            <a:ext cx="2215056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240" y="3158533"/>
            <a:ext cx="3523593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8240" y="4083268"/>
            <a:ext cx="3308131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687" y="103078"/>
            <a:ext cx="10622003" cy="1101922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Backwards Design &amp; The 8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35" y="910709"/>
            <a:ext cx="11750349" cy="5264965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District Common Assessment Questions: Examples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222" y="2005198"/>
            <a:ext cx="6553662" cy="2598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139457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u="sng" dirty="0" smtClean="0">
                <a:solidFill>
                  <a:srgbClr val="002060"/>
                </a:solidFill>
              </a:rPr>
              <a:t>8 Steps of High Preforming Teams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Data Disaggregation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Timeline</a:t>
            </a:r>
            <a:endParaRPr lang="en-US" sz="2800" dirty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Instructional </a:t>
            </a:r>
            <a:r>
              <a:rPr lang="en-US" sz="2800" dirty="0" smtClean="0">
                <a:solidFill>
                  <a:srgbClr val="002060"/>
                </a:solidFill>
              </a:rPr>
              <a:t>Focus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Assessment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Tutorials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Enrichment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Maintenance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Monitoring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417" y="4701834"/>
            <a:ext cx="9370583" cy="2309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241" y="4386157"/>
            <a:ext cx="2215056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241" y="3961687"/>
            <a:ext cx="3150476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687" y="103078"/>
            <a:ext cx="10622003" cy="1169094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Backwards Design &amp; The 8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840" y="993228"/>
            <a:ext cx="8290035" cy="5351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u="sng" dirty="0" smtClean="0"/>
              <a:t>EHS Common Assessments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400" dirty="0" smtClean="0"/>
              <a:t>District Questions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400" dirty="0" smtClean="0"/>
              <a:t>Plus, some of our own questions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18241" y="2233797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u="sng" dirty="0" smtClean="0">
                <a:solidFill>
                  <a:srgbClr val="002060"/>
                </a:solidFill>
              </a:rPr>
              <a:t>8 Steps of High Preforming Teams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Data Disaggregation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Timeline</a:t>
            </a:r>
            <a:endParaRPr lang="en-US" sz="2800" dirty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Instructional </a:t>
            </a:r>
            <a:r>
              <a:rPr lang="en-US" sz="2800" dirty="0" smtClean="0">
                <a:solidFill>
                  <a:srgbClr val="002060"/>
                </a:solidFill>
              </a:rPr>
              <a:t>Focus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Assessment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Tutorials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Enrichment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Maintenance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Monitoring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241" y="4461641"/>
            <a:ext cx="2215056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8240" y="4028392"/>
            <a:ext cx="3245069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8241" y="3161894"/>
            <a:ext cx="3586656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448" y="3232766"/>
            <a:ext cx="3227294" cy="3625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172" y="3226168"/>
            <a:ext cx="3140253" cy="33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687" y="103077"/>
            <a:ext cx="10622003" cy="1642595"/>
          </a:xfrm>
        </p:spPr>
        <p:txBody>
          <a:bodyPr>
            <a:normAutofit/>
          </a:bodyPr>
          <a:lstStyle/>
          <a:p>
            <a:r>
              <a:rPr lang="en-US" sz="6600" dirty="0"/>
              <a:t>Backwards Design &amp; The 8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710" y="1347953"/>
            <a:ext cx="8521119" cy="5343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u="sng" dirty="0" smtClean="0"/>
              <a:t>Unit Calendar:</a:t>
            </a: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65538" y="4164979"/>
            <a:ext cx="3025949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47" y="3765309"/>
            <a:ext cx="2215056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612" y="3338427"/>
            <a:ext cx="3498402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612" y="5474611"/>
            <a:ext cx="2215056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538" y="5068710"/>
            <a:ext cx="2215056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561" y="2512820"/>
            <a:ext cx="8886004" cy="4271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538" y="2383038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8 Steps of High Preforming Teams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Data Disaggregation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Timeline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Instructional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Focus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Assessment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Tutorials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Enrichment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Maintenance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Monitoring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6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687" y="103077"/>
            <a:ext cx="10622003" cy="1642595"/>
          </a:xfrm>
        </p:spPr>
        <p:txBody>
          <a:bodyPr>
            <a:normAutofit/>
          </a:bodyPr>
          <a:lstStyle/>
          <a:p>
            <a:r>
              <a:rPr lang="en-US" sz="6600" dirty="0"/>
              <a:t>Backwards Design &amp; The 8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4156" y="1654233"/>
            <a:ext cx="8762673" cy="5037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u="sng" dirty="0" smtClean="0"/>
              <a:t>Some Common Formative Assessments:</a:t>
            </a:r>
            <a:endParaRPr lang="en-US" sz="44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156" y="2620617"/>
            <a:ext cx="8917844" cy="4042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241" y="2233797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8 Steps of High Preforming Teams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Data Disaggregation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Timeline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Instructional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Focus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Assessment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Tutorials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Enrichment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Maintenance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Monitoring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224" y="4056026"/>
            <a:ext cx="3025949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223" y="4452808"/>
            <a:ext cx="2016067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224" y="4831181"/>
            <a:ext cx="1653460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223" y="5318357"/>
            <a:ext cx="1929356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3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687" y="103077"/>
            <a:ext cx="10622003" cy="1642595"/>
          </a:xfrm>
        </p:spPr>
        <p:txBody>
          <a:bodyPr>
            <a:normAutofit/>
          </a:bodyPr>
          <a:lstStyle/>
          <a:p>
            <a:r>
              <a:rPr lang="en-US" sz="6600" dirty="0"/>
              <a:t>Backwards Design &amp; The 8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276" y="1474077"/>
            <a:ext cx="8962553" cy="5217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Common Formative Assessments can be found on our OneNote.</a:t>
            </a: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191" y="3739910"/>
            <a:ext cx="7869072" cy="2412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241" y="2233797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8 Steps of High Preforming Teams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Data Disaggregation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Timeline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Instructional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Focus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Assessment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Tutorials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Enrichment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Maintenance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Monitoring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223" y="4452808"/>
            <a:ext cx="2016067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979" y="4831181"/>
            <a:ext cx="1658821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979" y="5319306"/>
            <a:ext cx="2016067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978" y="6152852"/>
            <a:ext cx="2016067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078" y="5736079"/>
            <a:ext cx="2223398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687" y="103077"/>
            <a:ext cx="10622003" cy="1642595"/>
          </a:xfrm>
        </p:spPr>
        <p:txBody>
          <a:bodyPr>
            <a:normAutofit/>
          </a:bodyPr>
          <a:lstStyle/>
          <a:p>
            <a:r>
              <a:rPr lang="en-US" sz="6600" dirty="0"/>
              <a:t>Backwards Design &amp; The 8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2779" y="1654233"/>
            <a:ext cx="8324050" cy="5037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u="sng" dirty="0" smtClean="0"/>
              <a:t>Based on their level of success on the Formative Assessments: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400" dirty="0" smtClean="0"/>
              <a:t>Reteach/Enrich Days as a class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400" dirty="0" smtClean="0"/>
              <a:t>Reteach/Enrich Activities for homework or review.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400" dirty="0" smtClean="0"/>
              <a:t>Differentiation for in-class activities.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18241" y="2233797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8 Steps of High Preforming Teams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Data Disaggregation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Timeline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Instructional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Focus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Assessment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Tutorials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Enrichment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Maintenance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Monitoring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223" y="5304146"/>
            <a:ext cx="2016067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223" y="4883846"/>
            <a:ext cx="2016067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223" y="5750344"/>
            <a:ext cx="2293883" cy="378373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7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Berrylishiou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errylishious design template" id="{5E0A075C-1E97-4B0E-A77D-74186D809D06}" vid="{72F1ED54-9361-4B2F-8BE4-6849EEC0D61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437</Words>
  <Application>Microsoft Office PowerPoint</Application>
  <PresentationFormat>Widescreen</PresentationFormat>
  <Paragraphs>160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Tw Cen MT</vt:lpstr>
      <vt:lpstr>Tw Cen MT Condensed</vt:lpstr>
      <vt:lpstr>Wingdings</vt:lpstr>
      <vt:lpstr>Wingdings 2</vt:lpstr>
      <vt:lpstr>Wingdings 3</vt:lpstr>
      <vt:lpstr>Office Theme</vt:lpstr>
      <vt:lpstr>Integral</vt:lpstr>
      <vt:lpstr>Berrylishious design template</vt:lpstr>
      <vt:lpstr>Math at EHS</vt:lpstr>
      <vt:lpstr>Algebra 1</vt:lpstr>
      <vt:lpstr>Backwards Design &amp; The 8 Steps</vt:lpstr>
      <vt:lpstr>Backwards Design &amp; The 8 Steps</vt:lpstr>
      <vt:lpstr>Backwards Design &amp; The 8 Steps</vt:lpstr>
      <vt:lpstr>Backwards Design &amp; The 8 Steps</vt:lpstr>
      <vt:lpstr>Backwards Design &amp; The 8 Steps</vt:lpstr>
      <vt:lpstr>Backwards Design &amp; The 8 Steps</vt:lpstr>
      <vt:lpstr>Backwards Design &amp; The 8 Steps</vt:lpstr>
      <vt:lpstr>Backwards Design &amp; The 8 Steps</vt:lpstr>
      <vt:lpstr>Backwards Design &amp; The 8 Steps</vt:lpstr>
      <vt:lpstr>Algebra 2</vt:lpstr>
      <vt:lpstr>New Assessment Practice in ALGEBRA 2</vt:lpstr>
      <vt:lpstr>Benefits</vt:lpstr>
      <vt:lpstr>Entry points for all students</vt:lpstr>
      <vt:lpstr>Changing our grading mindset</vt:lpstr>
      <vt:lpstr>Fosters a Growth Mindset</vt:lpstr>
      <vt:lpstr>Retention/Spiraling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Everett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Price, Karen M.</dc:creator>
  <cp:lastModifiedBy>Price, Karen M.</cp:lastModifiedBy>
  <cp:revision>14</cp:revision>
  <dcterms:created xsi:type="dcterms:W3CDTF">2017-02-22T18:35:34Z</dcterms:created>
  <dcterms:modified xsi:type="dcterms:W3CDTF">2017-02-27T23:04:53Z</dcterms:modified>
</cp:coreProperties>
</file>